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2" r:id="rId3"/>
    <p:sldId id="258" r:id="rId4"/>
    <p:sldId id="263" r:id="rId5"/>
    <p:sldId id="259" r:id="rId6"/>
    <p:sldId id="260" r:id="rId7"/>
    <p:sldId id="280" r:id="rId8"/>
    <p:sldId id="262" r:id="rId9"/>
    <p:sldId id="265" r:id="rId10"/>
    <p:sldId id="283" r:id="rId11"/>
    <p:sldId id="266" r:id="rId12"/>
    <p:sldId id="284" r:id="rId13"/>
    <p:sldId id="267" r:id="rId14"/>
    <p:sldId id="268" r:id="rId15"/>
    <p:sldId id="270" r:id="rId16"/>
    <p:sldId id="271" r:id="rId17"/>
    <p:sldId id="272" r:id="rId18"/>
    <p:sldId id="285" r:id="rId19"/>
    <p:sldId id="273" r:id="rId20"/>
    <p:sldId id="274" r:id="rId21"/>
    <p:sldId id="286" r:id="rId22"/>
    <p:sldId id="275" r:id="rId23"/>
    <p:sldId id="287" r:id="rId24"/>
    <p:sldId id="281" r:id="rId25"/>
    <p:sldId id="276" r:id="rId26"/>
    <p:sldId id="288" r:id="rId27"/>
    <p:sldId id="277" r:id="rId28"/>
    <p:sldId id="278" r:id="rId29"/>
    <p:sldId id="279" r:id="rId30"/>
  </p:sldIdLst>
  <p:sldSz cx="12192000" cy="6858000"/>
  <p:notesSz cx="10020300" cy="68881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>
        <p:scale>
          <a:sx n="100" d="100"/>
          <a:sy n="100" d="100"/>
        </p:scale>
        <p:origin x="-996" y="-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591" cy="3448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76399" y="0"/>
            <a:ext cx="4341591" cy="3448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F2D65-D3EC-4492-8D4E-BDC91393F18B}" type="datetimeFigureOut">
              <a:rPr lang="ru-RU" smtClean="0"/>
              <a:pPr/>
              <a:t>09.09.2024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42227"/>
            <a:ext cx="4341591" cy="3448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76399" y="6542227"/>
            <a:ext cx="4341591" cy="3448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C78ED-FF98-4B32-9E2F-49E1EC4D1A8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09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3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845B4-0870-4B44-9260-0207A1B72FF0}" type="datetimeFigureOut">
              <a:rPr lang="ru-RU" smtClean="0"/>
              <a:pPr/>
              <a:t>09.09.2024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4225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6875" cy="3100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3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502D1-F1DF-452F-B008-2E9B7247B5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036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502D1-F1DF-452F-B008-2E9B7247B5EA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AC3B-C82C-41FD-B0C2-895742DCDE34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2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48C1-89E7-4066-B40E-2ED05D7ACCC2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85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79BF8-78AC-4036-AE8A-89ACD3DA43EA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47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33E28-97BF-4F73-9D8B-9CE765BAF496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32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67ADF-4382-42ED-BF39-8ED9BA3C43CD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17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B9D-12C7-4A6C-A18B-335309391BDA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1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4F7D-19B8-4735-9579-663330DCC619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54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7792-2B1E-498E-9E53-47A4BDC14F55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59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4695-5FE7-4328-986C-E0E8FE150914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4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C4B3-0344-4BFF-96D0-244194FC63F2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67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4A59B-8195-4A28-80A1-4C248244A57C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89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26566-7ADD-4D37-B3F3-CE72F9B9D25F}" type="datetime1">
              <a:rPr lang="ru-RU" smtClean="0"/>
              <a:pPr/>
              <a:t>09.09.2024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9B9E4-01CB-4074-A511-055EB1D882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74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ongi.uz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fon2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96" y="26126"/>
            <a:ext cx="12182534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51" y="1811301"/>
            <a:ext cx="3046134" cy="2639553"/>
          </a:xfrm>
          <a:prstGeom prst="rect">
            <a:avLst/>
          </a:prstGeom>
        </p:spPr>
      </p:pic>
      <p:pic>
        <p:nvPicPr>
          <p:cNvPr id="1026" name="Picture 2" descr="C:\Users\Toshov N\Desktop\photo_2022-07-26_16-42-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927" y="4285397"/>
            <a:ext cx="4449364" cy="190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1992573" y="1427508"/>
            <a:ext cx="9187685" cy="67424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93485" y="1427508"/>
            <a:ext cx="11437257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Газлар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газ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нефтлар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қатлам сувларининг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хусусиятлари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b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</a:b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таркибларини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 этиш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бўлими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Bef>
                <a:spcPts val="600"/>
              </a:spcBef>
              <a:spcAft>
                <a:spcPts val="600"/>
              </a:spcAft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Табиий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газ-конденсатлари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нефтларнинг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товар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кўсаткичларини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аниқлайди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тўйинган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буғ босими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	                    	•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сувнинг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масса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улуши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хлорли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тузларнинг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масса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улушлари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	• механик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аралашмаларнинг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масса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улушлари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газ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конденсатлари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зичликлари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	•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олтингугурт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масса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улушларини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/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нефтнинг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фракцион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тузилиши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		•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кинематик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ёпишқоқлик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</a:t>
            </a:r>
          </a:p>
          <a:p>
            <a:pPr indent="540385" algn="just"/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газнинг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компонент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тузилиши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асфальтенлар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парафинлар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силикагел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қатронлар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нинг 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масса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улушларини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ароматик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углеводородларнинг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масса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улушларини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газ-суюқлик 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хроматография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усули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билан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конденсатлари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таркибидаги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углеводородларни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indent="540385" algn="just"/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ёниш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иисиқлиги, нисбий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зичлик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Воббе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сони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каби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кўрсаткичларни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аниқлайди</a:t>
            </a:r>
            <a:r>
              <a:rPr lang="ru-RU" sz="2000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indent="540385" algn="just">
              <a:spcAft>
                <a:spcPts val="0"/>
              </a:spcAft>
            </a:pPr>
            <a:endParaRPr lang="ru-RU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858" y="3309872"/>
            <a:ext cx="1918800" cy="1079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800" y="5206339"/>
            <a:ext cx="1918800" cy="1079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08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2060812" y="1551078"/>
            <a:ext cx="8748215" cy="71445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93485" y="1551078"/>
            <a:ext cx="1143725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60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Газлар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газ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нефтлар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қатлам сувларининг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хусусиятлари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b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</a:b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таркибларини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 этиш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  <a:buFont typeface="Wingdings" pitchFamily="2" charset="2"/>
              <a:buChar char="ü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қазиб олинаётган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маҳсулотларнинг физик-кимёвий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таҳлиллари;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  <a:buFont typeface="Wingdings" pitchFamily="2" charset="2"/>
              <a:buChar char="ü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қудуқларининг сувланганлигининг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гидро-кимёвий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назорати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бўйича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 ишлари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оширади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Магистрал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қувурлардан олинган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товар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газларнинг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компонент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зичлиги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таҳлил натижаларида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аниқланган бошқа характеристикалари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табиий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сотувчи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сотиб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олувчи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томонлар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ўртасидаги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ҳисоб-китобларни амалга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фойдаланилади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indent="540385" algn="just">
              <a:spcBef>
                <a:spcPts val="600"/>
              </a:spcBef>
              <a:spcAft>
                <a:spcPts val="0"/>
              </a:spcAft>
            </a:pPr>
            <a:r>
              <a:rPr lang="ru-RU" sz="2000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  <a:endParaRPr lang="ru-RU" sz="2000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34" y="2057720"/>
            <a:ext cx="2797008" cy="1573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0" y="4471030"/>
            <a:ext cx="3054141" cy="1718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08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6" y="0"/>
            <a:ext cx="12182534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61" y="1228636"/>
            <a:ext cx="4331709" cy="513811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63099" y="25394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</a:t>
            </a:r>
            <a:r>
              <a:rPr lang="ru-RU" sz="2000" dirty="0" err="1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</a:t>
            </a:r>
            <a:r>
              <a:rPr lang="ru-RU" sz="2000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"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Ўзстандарт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"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агентлигида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аккредитацияланган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табиий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b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</a:b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О’</a:t>
            </a:r>
            <a:r>
              <a:rPr lang="en-US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zDSt</a:t>
            </a:r>
            <a:r>
              <a:rPr lang="en-US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ISO/IEC 1702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5</a:t>
            </a:r>
            <a:r>
              <a:rPr lang="en-US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:20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19</a:t>
            </a:r>
            <a:r>
              <a:rPr lang="en-US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стандарти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бўйича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таҳлилларини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оширадиган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газларни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қайта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ишланган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маҳсулотларини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лабораторияси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фаолият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юритади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244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93485" y="1427508"/>
            <a:ext cx="11437257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«Нефтгазтадқиқот» 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АЖ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лабораторияси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ўлчовларнинг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ишончлилиги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такрорланувчанлигини</a:t>
            </a:r>
            <a:endParaRPr lang="ru-RU" sz="22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замонавий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техник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ресурслардан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-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ўлчов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ускуналаридан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фойдаланаётганлиги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</a:t>
            </a:r>
            <a:endParaRPr lang="ru-RU" sz="22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ходимларнинг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юқори малакаси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салоҳияти ва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зарур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тажрибасига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эгалиги</a:t>
            </a:r>
            <a:endParaRPr lang="ru-RU" sz="22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ҳисобига  таъминлайди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indent="540385" algn="just">
              <a:spcBef>
                <a:spcPts val="600"/>
              </a:spcBef>
              <a:spcAft>
                <a:spcPts val="0"/>
              </a:spcAft>
            </a:pP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бориладиган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 асосида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қазиб олинаётган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углеводородларнинг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тижорат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нархлари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аниқланиб, ишлаб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чиқарувчи ва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истеъмолчилар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ўртасида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ҳисоб-китобларда фойдаланилади</a:t>
            </a:r>
            <a:r>
              <a:rPr lang="ru-RU" sz="22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algn="ctr">
              <a:spcAft>
                <a:spcPts val="0"/>
              </a:spcAft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лабораторияси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оширилаётган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синовлар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натижаларини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b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</a:b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ишлаб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чиқарувчи ва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истеъмолчилардан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мустақиллигини таъминлайди</a:t>
            </a:r>
            <a:r>
              <a:rPr lang="ru-RU" sz="2400" dirty="0">
                <a:latin typeface="Bebas Neue Bold" panose="020B0606020202050201" pitchFamily="34" charset="-52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ru-RU" sz="2400" dirty="0">
              <a:effectLst/>
              <a:latin typeface="Bebas Neue Bold" panose="020B0606020202050201" pitchFamily="34" charset="-52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8980" y="4767966"/>
            <a:ext cx="1462909" cy="1468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3629" y="5502029"/>
            <a:ext cx="1761897" cy="73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00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2019869" y="1427508"/>
            <a:ext cx="9130352" cy="442235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93485" y="1427508"/>
            <a:ext cx="11437257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600"/>
              </a:spcAft>
            </a:pPr>
            <a:r>
              <a:rPr lang="ru-RU" b="1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тайёрлаш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қайта ишлаш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атроф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муҳитни мухофаза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қилиш бўлими</a:t>
            </a: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360000">
              <a:buFont typeface="Wingdings" pitchFamily="2" charset="2"/>
              <a:buChar char="ü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ташиш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учун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тайёрланган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газнинг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сифат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кўрсаткичларини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аниқлаш;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indent="360000">
              <a:buFont typeface="Wingdings" pitchFamily="2" charset="2"/>
              <a:buChar char="ü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қазиб олувчи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корхоналарининг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тайёрлаш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қурилмаларида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газ-конденсат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таҳлилларини бажариш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360000">
              <a:buFont typeface="Wingdings" pitchFamily="2" charset="2"/>
              <a:buChar char="ü"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Ўзбекнефтгаз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» АЖ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корхоналари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томонидан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нақлиёт қилинаётган газнинг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сифатини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назорат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қилиш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360000">
              <a:buFont typeface="Wingdings" pitchFamily="2" charset="2"/>
              <a:buChar char="ü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атроф-муҳит, тупроқ 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сув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ҳавзаларининг саноат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чиқиндилари билан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ифлосланишини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назорат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қилиш;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indent="360000">
              <a:buFont typeface="Wingdings" pitchFamily="2" charset="2"/>
              <a:buChar char="ü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табиий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қуритиш 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тозалаш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жараёнида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фойдаланиладиган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цеолитларни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синовдан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ўтказиш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indent="360000"/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каби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тадқиқот ишларини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амалга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оширади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>
              <a:spcAft>
                <a:spcPts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таркибида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Ўзбекистон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Республикаси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табиатни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қилиш қўмитаси</a:t>
            </a:r>
            <a:r>
              <a:rPr lang="en-US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/>
            </a:r>
            <a:br>
              <a:rPr lang="en-US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</a:b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томонидан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шаҳодатланган экоаналитик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лаборатория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фаолият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кўрсатади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indent="540385" algn="just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just">
              <a:spcAft>
                <a:spcPts val="0"/>
              </a:spcAft>
            </a:pPr>
            <a:endParaRPr lang="ru-RU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00" y="4237501"/>
            <a:ext cx="1558800" cy="207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96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60822" y="1440926"/>
            <a:ext cx="11437257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Bef>
                <a:spcPts val="600"/>
              </a:spcBef>
              <a:spcAft>
                <a:spcPts val="60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>
              <a:spcAft>
                <a:spcPts val="60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томонидан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шунингдек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комплекс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тайёрлаш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қурилмаларида</a:t>
            </a: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технолигик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қурилмаларда ишлов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берилаётган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газларнинг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жорий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газ-конденсат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хусусиятларини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 ишлаши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самарадорлигини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аниқлаш;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технолигик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қурилмаларда  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метериал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балансини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тузиш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ажралишини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сепарация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босқичларида тақсимланишини ҳисоблаш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 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қазиб олиш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тайёрлаш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транспорт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қилиш 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сақлаш жараёнларида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технологик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йўқотишларини  ҳисоблаш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каби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ишлар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оширилади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marL="285750" indent="-285750" algn="just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28" y="4585649"/>
            <a:ext cx="2280845" cy="15205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11" y="4499768"/>
            <a:ext cx="1269242" cy="16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1760561" y="1528549"/>
            <a:ext cx="9225884" cy="559558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9143" y="1362035"/>
            <a:ext cx="11437257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ctr"/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ускуналари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қувурларнинг ингибиторлик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ҳимояси бўлими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томонидан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 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ускуналари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қувурларнинг ингибиторлик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ҳимояси ҳолатларини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металлнинг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водородланиш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даражасини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қўлланилаётган ингибиторларнинг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самарадорлигини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аниқлаш, ҳамда</a:t>
            </a:r>
            <a:endParaRPr lang="ru-RU" sz="19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газ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қазиб чиқарувчи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уларни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қайта ишловчи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корхоналарга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тегишли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резервуарлар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бошқа ускуналарнинг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ҳолатларини кузатиш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ишлари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оширилади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marL="285750" indent="285750" algn="just">
              <a:spcBef>
                <a:spcPts val="600"/>
              </a:spcBef>
              <a:spcAft>
                <a:spcPts val="0"/>
              </a:spcAft>
            </a:pP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 натижаларига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кўра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 усти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қурилмалари ички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сиртларининг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емирилишдан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қилиш воситаларининг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унумдорлиги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бўйича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тезкор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маълумотлар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берилади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емирилишга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қарши чора-тадбирларга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оид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тавсиялар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ишлаб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чиқилади 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уларнинг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бажарилишини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назорат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қилади.</a:t>
            </a:r>
            <a:endParaRPr lang="ru-RU" sz="19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285750" algn="just">
              <a:spcBef>
                <a:spcPts val="600"/>
              </a:spcBef>
              <a:spcAft>
                <a:spcPts val="0"/>
              </a:spcAft>
            </a:pP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Ингибиторларни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тажриба-саноат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синовлари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ўтказилиб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ушбу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хулосаларига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кўра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тендер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савдоларига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қўйилади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  <a:endParaRPr lang="ru-RU" sz="19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654" y="4874238"/>
            <a:ext cx="1920711" cy="1335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365" y="4989250"/>
            <a:ext cx="1054501" cy="11054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574" y="5016119"/>
            <a:ext cx="1869743" cy="10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9143" y="1362035"/>
            <a:ext cx="11437257" cy="43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Дала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гуруҳи томонидан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қувурларида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қудуқларида емирилиш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водород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сингиши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даражаларини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 учун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намуналарни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ўрнатиш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олишдан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ташқари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қудуқлардан чақиб кетаётган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темир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ионлари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ингибиторларнинг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миқдорини аниқлаш бўйича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лаборатория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таҳлилларини амалга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суюқликлар намуналари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 олинади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Емирилишга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қарши олиб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бориладиган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тадқиқотларнинг асосий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усули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–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тезлигининг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гравиметрик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аниқлаш, ҳамда ускуналар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деворларининг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водородланиш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ҳолатини ўрганишнинг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газ-хроматографик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таҳлили бўлиб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ҳисобланади.</a:t>
            </a:r>
            <a:endParaRPr lang="ru-RU" sz="19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2012</a:t>
            </a:r>
            <a:r>
              <a:rPr lang="en-US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йилдан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муҳитнинг 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сульфат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тикловчи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тирик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бактериялар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билан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зарарланиш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даражасини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аниқлашга имкон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берувчи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тезкор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текширувлар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бориш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инновация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амалиёти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емирилишинг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ўртача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тезлигини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 имконини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берувчи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коррозион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стендлар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кўлланила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бошланди</a:t>
            </a:r>
            <a:r>
              <a:rPr lang="ru-RU" sz="19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indent="540385" algn="ctr">
              <a:spcBef>
                <a:spcPts val="600"/>
              </a:spcBef>
              <a:spcAft>
                <a:spcPts val="0"/>
              </a:spcAft>
            </a:pP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вақтида амалга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оширилган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 ускуналарда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жараёни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водород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сингиши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натижасида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металлнинг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мўртлашиши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натижасида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ҳосил бўладиган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ёриқлар туфайли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юз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бериши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мумкин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бўлган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ҳалокатли ҳолатларнинг олдини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олишга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имкон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беради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indent="540385" algn="ctr">
              <a:spcAft>
                <a:spcPts val="0"/>
              </a:spcAft>
            </a:pPr>
            <a:endParaRPr lang="ru-RU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01" y="5185175"/>
            <a:ext cx="1466148" cy="1099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8330" y="5307276"/>
            <a:ext cx="1252650" cy="9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3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717062" y="2967335"/>
            <a:ext cx="500219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Бўлим</a:t>
            </a: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uz-Cyrl-UZ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таркибида </a:t>
            </a: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</a:t>
            </a:r>
            <a:r>
              <a:rPr lang="en-US" sz="20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Akkreditatsiya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markazi</a:t>
            </a: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z-Cyrl-UZ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ДУК томонидан маъқулланган Маъқуллаш  тўғрисидаги гувоҳнома мавжуд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7" y="1362034"/>
            <a:ext cx="4105443" cy="481773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312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50" y="5270795"/>
            <a:ext cx="1638757" cy="1013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9143" y="1362035"/>
            <a:ext cx="11437257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endParaRPr 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ctr">
              <a:spcAft>
                <a:spcPts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Моддий-техника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ёқилғи 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энергетика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ресурсларини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меъёрлаш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томонидан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қазиб олувчи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қайта ишловчи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корхоналар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моддий-техника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ёқилғи 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энергетика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ресурслари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эҳтиёжлари учун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ишлатилиши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технологик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жараёнларда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сарфларининг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меъёрлари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шунингдек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электр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энергияси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сарфи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эҳтиёжи меъёрлари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ишлаб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чиқилади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таъмирлаш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эксплуатация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жараёнида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зарур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бўлган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моддий-товар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бойликларининг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(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лак-бўёқ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ёқилғи-мойлаш материаллари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ускуналар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эҳтиёт қисмлар ва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бошқалар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)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ҳисоб-китоблари амалга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оширилади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Ҳисоб-китоблар корхоналарда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моддий-техника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ресурслари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таъминотини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режалаштиришда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балансларини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шакллантириш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жараёнида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қўлланилади</a:t>
            </a: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493486" y="1484956"/>
            <a:ext cx="10885714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Корхона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Бухоро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вилояти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ҳудудида илк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конларини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ишга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тушириш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асносида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(1959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йил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ўз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фаолиятини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бошлаган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i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Корхонанинг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ташкил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этилилишидан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асосий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мақсад 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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қазиб олиш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уларни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нақлиётга тайёрлаш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ҳамда ташиш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узатиш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технологияларини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такомиллаштиришга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қаратилган тадқиқот ишларини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амалга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оширишдан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иборат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Ҳамкорларимиз 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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Ўзбекистон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Республикасининг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турли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ҳудудларида фаолият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юритаётган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қазиб чиқарувчи ҳамда 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уни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қайта ишловчи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катта</a:t>
            </a:r>
            <a:r>
              <a:rPr lang="en-US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кичик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корхоналар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Нефтгазтадқиқот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АЖда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ўз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олдига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кўйилган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вазифаларни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мукаммал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даражада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бажарадиган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муштарак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мақсадлар билан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бирлашган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юқори малакали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мутахассислар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фаолият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latin typeface="Times New Roman" pitchFamily="18" charset="0"/>
                <a:cs typeface="Times New Roman" pitchFamily="18" charset="0"/>
              </a:rPr>
              <a:t>кўрсатадилар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2050" name="Picture 2" descr="D:\Иш хужжатлари\Ish jarayonidan rasmlar\laboratoriya\l_e416265cb2d5907d32f3c89011d979a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16" y="4404516"/>
            <a:ext cx="3157438" cy="20522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72048" y="4336765"/>
            <a:ext cx="2119952" cy="21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9143" y="1292645"/>
            <a:ext cx="11437257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Моддий-техника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ресурсларининг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номенклатураси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20 дан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ортиқ номдаги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материалларни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ичига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олади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қуритишда ишлатиладиган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диэтиленгликоль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олтингугуртли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бирикмалардан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тозалайдиган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диэтаноламин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 ва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ускуналарнинг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емирилишини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олдини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олувчи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 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тозалаш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ишлатиладиган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цеолитлар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газни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тайёрлаш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қайта ишлашда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ишлатиладиган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хладагентлар</a:t>
            </a:r>
            <a:endParaRPr lang="ru-RU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конденсатни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тайёрлашда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қўлланиладиган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деэмульгаторлар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чўкинди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ингибиторлари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   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сув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қурилмаларга ишлов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беришда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қўлланиладиган 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кислота;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сувни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тайёрлашда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ишлатиладиган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қозонларга ишлов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беришда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қўлланиладиган кальцийли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тузлар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тринатрийфосфат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;</a:t>
            </a: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олтингугурт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олишда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зарур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бўлган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катализаторлар</a:t>
            </a:r>
            <a:endParaRPr lang="ru-RU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>
              <a:spcAft>
                <a:spcPts val="0"/>
              </a:spcAft>
            </a:pP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• 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кўпикланишни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олдини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олиш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ишлатиладиган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фаоллаштирилган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кўмир</a:t>
            </a:r>
            <a:endParaRPr lang="ru-RU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>
              <a:spcAft>
                <a:spcPts val="0"/>
              </a:spcAft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шулар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жумласидандир</a:t>
            </a: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ctr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005" y="4602472"/>
            <a:ext cx="2242024" cy="143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9005" y="3495799"/>
            <a:ext cx="2207395" cy="1020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005" y="1819535"/>
            <a:ext cx="2242024" cy="16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33772" y="1577286"/>
            <a:ext cx="4646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" y="1540065"/>
            <a:ext cx="2629114" cy="35054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Скругленный прямоугольник 3"/>
          <p:cNvSpPr/>
          <p:nvPr/>
        </p:nvSpPr>
        <p:spPr>
          <a:xfrm>
            <a:off x="4406900" y="1620493"/>
            <a:ext cx="3048000" cy="36170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Cyrl-UZ" dirty="0" smtClean="0">
                <a:solidFill>
                  <a:schemeClr val="tx1"/>
                </a:solidFill>
              </a:rPr>
              <a:t>Бўлим ходимлари </a:t>
            </a:r>
            <a:r>
              <a:rPr lang="uz-Cyrl-UZ" b="1" dirty="0" smtClean="0">
                <a:solidFill>
                  <a:schemeClr val="tx1"/>
                </a:solidFill>
              </a:rPr>
              <a:t>“Маҳсулот ва хизматларга халқаро талаблар асосида стандартларни ишлаб чиқиш, экспертиза қилиш ва нормакантрол” </a:t>
            </a:r>
            <a:r>
              <a:rPr lang="uz-Cyrl-UZ" dirty="0" smtClean="0">
                <a:solidFill>
                  <a:schemeClr val="tx1"/>
                </a:solidFill>
              </a:rPr>
              <a:t>шунингдек </a:t>
            </a:r>
            <a:r>
              <a:rPr lang="uz-Cyrl-UZ" b="1" dirty="0" smtClean="0">
                <a:solidFill>
                  <a:schemeClr val="tx1"/>
                </a:solidFill>
              </a:rPr>
              <a:t>“Технологик регламентлар ишлаб чиқиш</a:t>
            </a:r>
            <a:r>
              <a:rPr lang="uz-Cyrl-UZ" dirty="0" smtClean="0">
                <a:solidFill>
                  <a:schemeClr val="tx1"/>
                </a:solidFill>
              </a:rPr>
              <a:t>” каби кўплаб малака ошириш сертификатларига эга.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1" y="2195339"/>
            <a:ext cx="2679811" cy="31936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388533"/>
            <a:ext cx="28575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264118"/>
            <a:ext cx="2819400" cy="34084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44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217158" y="1517641"/>
            <a:ext cx="4367284" cy="488580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77371" y="1517641"/>
            <a:ext cx="11437257" cy="401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Электр-кимёвий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бўлими</a:t>
            </a: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Bef>
                <a:spcPts val="600"/>
              </a:spcBef>
              <a:spcAft>
                <a:spcPts val="0"/>
              </a:spcAft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Йил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давомида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1000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километрдан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ортиқ қувурларда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30 га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яқин саноат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майдончаларида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электр-кимёвий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емирилиш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ҳолатларини ўрганиш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бўйича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 ишлари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оширилади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indent="540385" algn="ctr">
              <a:spcBef>
                <a:spcPts val="600"/>
              </a:spcBef>
              <a:spcAft>
                <a:spcPts val="600"/>
              </a:spcAft>
            </a:pP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Бажариладиган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ишлар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 ва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саноат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майдончаларининг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электр-кимёвий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ҳимояланганлиги даражасини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катодли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қурилмалари ишларининг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самарадорлигини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объектларнинг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тўла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электр-кимёвий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ҳимояланганлигини таъминлаш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катодли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қурилмаларининг ишлаш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режимларини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ультратовуш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тўлқинда ишловчи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қурилмалар ёрдамида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 қалинлигини;</a:t>
            </a:r>
            <a:endParaRPr lang="ru-RU" kern="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қувурларнинг ҳимоя қатламлари қалинлиги ва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уларда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мавжуд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бўлган</a:t>
            </a:r>
            <a:r>
              <a:rPr lang="ru-RU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нуқсонлар</a:t>
            </a:r>
            <a:r>
              <a:rPr lang="en-US" kern="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kern="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жойларини</a:t>
            </a:r>
            <a:endParaRPr lang="ru-RU" sz="1600" kern="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0"/>
              </a:spcAft>
            </a:pP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 имконини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беради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томонидан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шунингдек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резервуарларнинг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остки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қисмини коррозиядан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 қилиш учун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зарур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бўлган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протекторлар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сонини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 бўйича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лаборатория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ишлари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борилиб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зарур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ҳисоб-китоблар амалга</a:t>
            </a:r>
            <a:r>
              <a:rPr lang="ru-RU" sz="16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оширилади</a:t>
            </a:r>
            <a:r>
              <a:rPr lang="ru-RU" sz="1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  <a:endParaRPr lang="ru-RU" sz="16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04" y="3760133"/>
            <a:ext cx="1783524" cy="1337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06" y="2306760"/>
            <a:ext cx="1496320" cy="1122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9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7"/>
            <a:ext cx="12192000" cy="6858000"/>
          </a:xfrm>
          <a:prstGeom prst="rect">
            <a:avLst/>
          </a:prstGeom>
        </p:spPr>
      </p:pic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1344502" y="690566"/>
            <a:ext cx="4356387" cy="709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 электрохимической защиты</a:t>
            </a: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293139" y="3001202"/>
            <a:ext cx="596090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</a:t>
            </a:r>
            <a:r>
              <a:rPr lang="uz-Cyrl-UZ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таркибида 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</a:t>
            </a:r>
            <a:r>
              <a:rPr lang="en-US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Akkreditatsiya</a:t>
            </a:r>
            <a:r>
              <a:rPr lang="en-US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markazi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»</a:t>
            </a:r>
            <a:r>
              <a:rPr lang="en-US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uz-Cyrl-UZ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ДУК томонидан маъқулланган Маъқуллаш  тўғрисидаги гувоҳнома мавжуд</a:t>
            </a:r>
            <a:endParaRPr lang="en-US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45" y="1372923"/>
            <a:ext cx="3681505" cy="487749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969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70057" y="1120036"/>
            <a:ext cx="114372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ctr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5427" y="1176320"/>
            <a:ext cx="11506515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«Нефтгазтадқиқот»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АЖ автотранспорт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воситалари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ҳақида маълумот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УАЗ-39099 	– 2 дона;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УАЗ-390902 	– 2 дона;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УАЗ-39094 	– 2 дона;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Лада-21053-120-21 – 1 дона;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Лада-21101-125-51 – 1 дона;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Лада-21310-126-41 – 2 дона;</a:t>
            </a:r>
            <a:endParaRPr lang="en-US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Lacetti</a:t>
            </a:r>
            <a:r>
              <a:rPr lang="en-US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– 1 дона;</a:t>
            </a:r>
          </a:p>
          <a:p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Бу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транспорт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воситалари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тадқиқотчи мутахассисларни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илмий-тадқиқот қурилмаларини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 олинган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намуналарни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ташиш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i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қўлланилади</a:t>
            </a:r>
            <a:r>
              <a:rPr lang="ru-RU" i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УРАЛ-58401 – 2 дона –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қудуқлар тубида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ўлчовлар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имконини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берувчи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махсус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лебедкалар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билан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жиҳозланган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УРАЛ-58681 – 1 дона –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электр-кимёвий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 ишларини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мўлжалланган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махсус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кўчма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лаборатория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88" y="1585930"/>
            <a:ext cx="2357342" cy="1768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18" y="1575569"/>
            <a:ext cx="2395040" cy="179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13" y="4867925"/>
            <a:ext cx="2432487" cy="1824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5" y="1462242"/>
            <a:ext cx="2546143" cy="1909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19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56293" y="1355716"/>
            <a:ext cx="11437257" cy="399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600"/>
              </a:spcAft>
            </a:pP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Бизнинг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афзалликларимиз</a:t>
            </a:r>
            <a:endParaRPr lang="ru-RU" sz="24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«Нефтгазтадқиқот» 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АЖ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халқаро даражада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аккредитациядан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ўтган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синов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лабораториясининг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фаолият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кўрсатаётганлиги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Корхонанинг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географик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жойлашуви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ҳисобига тадқиқотчи гуруҳларнинг юқори даражада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мобиллиги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(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берувчи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ташкилот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объектига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гуруҳнинг етиб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бориши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куни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мобайнида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оширилади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); 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Илмий-тадқиқот ишларининг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арзонлиги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Фаолият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йўналишлари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бўйича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юқори малакали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мутахассисларининг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жамланганлиги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Халқаро даражада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шаҳодатланган, юқори сифатли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 олиб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борилиши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 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Республикага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кирилаётган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цеолитлар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ингибиторларни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тажриба-синовларидан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ўтказиш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каби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тор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профилдаги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тадқиқотларни амалга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имконияти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мавжудлиги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Ўзбекнефтгаз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» АЖ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таркибий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бўлинмалари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чет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эл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корхоналари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билан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амалиёти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Илмий-тадқиқот ишларини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олиб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бориш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бўйича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улкан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тажриба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маълумотлар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базасининг</a:t>
            </a:r>
            <a:r>
              <a:rPr lang="ru-RU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борлиги</a:t>
            </a:r>
            <a:endParaRPr lang="ru-RU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053" y="5351682"/>
            <a:ext cx="1495982" cy="7215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65" y="5297092"/>
            <a:ext cx="1878842" cy="8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8830085" y="1739900"/>
            <a:ext cx="3213100" cy="40375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8947970" y="1985095"/>
            <a:ext cx="2977330" cy="35394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uz-Cyrl-UZ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Жамиятимиз </a:t>
            </a:r>
            <a:r>
              <a:rPr lang="ru-RU" sz="16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Сифат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менежменти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тизими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(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ИСО 9001:2015),</a:t>
            </a:r>
          </a:p>
          <a:p>
            <a:pPr algn="ctr">
              <a:spcAft>
                <a:spcPts val="0"/>
              </a:spcAft>
            </a:pP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Соғлиқни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сақлаш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ва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хавфсизлик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менежменти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тизими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(ИСО 45001: 2018),</a:t>
            </a:r>
          </a:p>
          <a:p>
            <a:pPr algn="ctr">
              <a:spcAft>
                <a:spcPts val="0"/>
              </a:spcAft>
            </a:pP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Атроф-муҳитни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бошқариш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тизими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(ИСО 14001:2015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 </a:t>
            </a:r>
            <a:r>
              <a:rPr lang="ru-RU" sz="16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каби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ru-RU" sz="16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халқаро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стандартларни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ўз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ичига </a:t>
            </a:r>
            <a:r>
              <a:rPr lang="ru-RU" sz="16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олган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жамланма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менежмент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тизими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талабларига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мос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иш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юритишини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тасдиқловчи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сертификация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тизимига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эга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41" y="1178251"/>
            <a:ext cx="2926758" cy="4181818"/>
          </a:xfrm>
          <a:prstGeom prst="rect">
            <a:avLst/>
          </a:prstGeom>
          <a:ln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99" y="905177"/>
            <a:ext cx="2957688" cy="4184046"/>
          </a:xfrm>
          <a:prstGeom prst="rect">
            <a:avLst/>
          </a:prstGeom>
          <a:ln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1544594"/>
            <a:ext cx="3002844" cy="4245584"/>
          </a:xfrm>
          <a:prstGeom prst="rect">
            <a:avLst/>
          </a:prstGeom>
          <a:ln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9469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50075" y="1726213"/>
            <a:ext cx="11437257" cy="371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just">
              <a:spcAft>
                <a:spcPts val="0"/>
              </a:spcAft>
            </a:pPr>
            <a:endParaRPr lang="ru-RU" sz="2400" b="1" dirty="0">
              <a:latin typeface="Bebas Neue Bold" panose="020B0606020202050201" pitchFamily="34" charset="-52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Ташкил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этилган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санадан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бошлаб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«Нефтгазтадқиқот» 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АЖ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ривожланишининг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асосий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йўналишлари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–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энг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янги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технологияларни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ўзлаштириш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юқори малакали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мутахассисларни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жалб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қилиш орқали олиб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бориладиган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 ишлари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сифатини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оширилаган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ишларнинг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тезкорлигини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ўлчовларнинг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аниқлигини мунтазам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равишда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оширишдан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иборат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бўлмоқда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  <a:endParaRPr lang="ru-RU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77371" y="1423396"/>
            <a:ext cx="1143725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sz="2400" b="1" dirty="0" err="1">
                <a:latin typeface="Bebas Neue Bold" panose="020B0606020202050201" pitchFamily="34" charset="-52"/>
                <a:ea typeface="Times New Roman" panose="02020603050405020304" pitchFamily="18" charset="0"/>
                <a:cs typeface="Arial" panose="020B0604020202020204" pitchFamily="34" charset="0"/>
              </a:rPr>
              <a:t>«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Нефтгазтадқиқот</a:t>
            </a:r>
            <a:r>
              <a:rPr lang="en-US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»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АЖ</a:t>
            </a:r>
            <a:r>
              <a:rPr lang="en-US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endParaRPr lang="ru-RU" sz="24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ctr">
              <a:spcAft>
                <a:spcPts val="0"/>
              </a:spcAft>
            </a:pP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200118, 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Бухоро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., И. Каримов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кўчаси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,1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уй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indent="540385" algn="ctr">
              <a:spcAft>
                <a:spcPts val="0"/>
              </a:spcAft>
            </a:pP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Тел./факс: (+998 65) 221-20-20</a:t>
            </a:r>
          </a:p>
          <a:p>
            <a:pPr indent="540385" algn="ctr">
              <a:spcAft>
                <a:spcPts val="0"/>
              </a:spcAft>
            </a:pP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E-mail:  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  <a:hlinkClick r:id="rId3"/>
              </a:rPr>
              <a:t>info@aongi.uz</a:t>
            </a:r>
            <a:endParaRPr lang="ru-RU" sz="24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ctr">
              <a:spcAft>
                <a:spcPts val="0"/>
              </a:spcAft>
            </a:pP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     www.aongi.uz</a:t>
            </a:r>
          </a:p>
          <a:p>
            <a:pPr indent="540385" algn="ctr">
              <a:spcAft>
                <a:spcPts val="0"/>
              </a:spcAft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/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20210000700286547001 </a:t>
            </a:r>
          </a:p>
          <a:p>
            <a:pPr indent="540385" algn="ctr">
              <a:spcAft>
                <a:spcPts val="0"/>
              </a:spcAft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ЎзСҚБ, Бухоро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минтақавий филиали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</a:t>
            </a:r>
          </a:p>
          <a:p>
            <a:pPr indent="540385" algn="ctr">
              <a:spcAft>
                <a:spcPts val="0"/>
              </a:spcAft>
            </a:pP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Банк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коди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 00086      СТИР: 201188456	ИФУТ: 72190</a:t>
            </a:r>
          </a:p>
          <a:p>
            <a:pPr indent="540385" algn="ctr">
              <a:spcAft>
                <a:spcPts val="0"/>
              </a:spcAft>
            </a:pPr>
            <a:endParaRPr lang="ru-RU" sz="2400" b="1" u="sng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ctr">
              <a:spcAft>
                <a:spcPts val="0"/>
              </a:spcAft>
            </a:pPr>
            <a:r>
              <a:rPr lang="ru-RU" sz="2400" b="1" u="sng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Бошқарув раиси</a:t>
            </a:r>
            <a:r>
              <a:rPr lang="ru-RU" sz="2400" b="1" u="sng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	Солиев Элёр Элмуродович</a:t>
            </a:r>
          </a:p>
        </p:txBody>
      </p:sp>
    </p:spTree>
    <p:extLst>
      <p:ext uri="{BB962C8B-B14F-4D97-AF65-F5344CB8AC3E}">
        <p14:creationId xmlns:p14="http://schemas.microsoft.com/office/powerpoint/2010/main" val="21635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47709" y="1553379"/>
            <a:ext cx="11437257" cy="429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sz="96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Эътиборингиз</a:t>
            </a:r>
            <a:r>
              <a:rPr lang="ru-RU" sz="9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96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sz="9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96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ташаккур</a:t>
            </a:r>
            <a:r>
              <a:rPr lang="ru-RU" sz="9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!!!</a:t>
            </a:r>
          </a:p>
          <a:p>
            <a:pPr indent="540385" algn="ctr">
              <a:spcAft>
                <a:spcPts val="0"/>
              </a:spcAft>
            </a:pPr>
            <a:endParaRPr lang="ru-RU" sz="2400" b="1" dirty="0">
              <a:latin typeface="Bebas Neue Bold" panose="020B0606020202050201" pitchFamily="34" charset="-52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just" fontAlgn="base">
              <a:spcBef>
                <a:spcPct val="0"/>
              </a:spcBef>
              <a:spcAft>
                <a:spcPct val="0"/>
              </a:spcAft>
            </a:pPr>
            <a:endParaRPr lang="ru-RU" sz="1100" dirty="0">
              <a:latin typeface="Arial" pitchFamily="34" charset="0"/>
              <a:cs typeface="Arial" pitchFamily="34" charset="0"/>
            </a:endParaRPr>
          </a:p>
          <a:p>
            <a:pPr indent="540385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100" i="1" dirty="0">
                <a:latin typeface="Arial" pitchFamily="34" charset="0"/>
                <a:cs typeface="Arial" pitchFamily="34" charset="0"/>
              </a:rPr>
              <a:t>Ушбу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намойишда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тақдим этилганлар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фақат маълумот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учун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тақдим этилмоқда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, улар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жамиятни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ҳеч бир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мажбурият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билан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боғламайди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indent="540385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100" i="1" dirty="0" err="1">
                <a:latin typeface="Arial" pitchFamily="34" charset="0"/>
                <a:cs typeface="Arial" pitchFamily="34" charset="0"/>
              </a:rPr>
              <a:t>Илмий-тадқиқот хизматлари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бўйича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барча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мажбуриятилар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томонлар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ўртасида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тузилган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Шартномаларда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акс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100" i="1" dirty="0" err="1">
                <a:latin typeface="Arial" pitchFamily="34" charset="0"/>
                <a:cs typeface="Arial" pitchFamily="34" charset="0"/>
              </a:rPr>
              <a:t>эттирилади</a:t>
            </a:r>
            <a:r>
              <a:rPr lang="ru-RU" sz="1100" i="1" dirty="0">
                <a:latin typeface="Arial" pitchFamily="34" charset="0"/>
                <a:cs typeface="Arial" pitchFamily="34" charset="0"/>
              </a:rPr>
              <a:t> .</a:t>
            </a:r>
          </a:p>
          <a:p>
            <a:pPr indent="540385" algn="ctr">
              <a:spcAft>
                <a:spcPts val="0"/>
              </a:spcAft>
            </a:pPr>
            <a:endParaRPr lang="ru-RU" sz="2400" b="1" dirty="0">
              <a:latin typeface="Bebas Neue Bold" panose="020B0606020202050201" pitchFamily="34" charset="-52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81" y="198522"/>
            <a:ext cx="12182534" cy="6858000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07998" y="1106304"/>
            <a:ext cx="10958286" cy="467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sz="2500" b="1" dirty="0">
              <a:latin typeface="Bebas Neue Bold" panose="020B0606020202050201" pitchFamily="34" charset="-52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500" b="1" dirty="0">
                <a:latin typeface="Bebas Neue Bold" panose="020B0606020202050201" pitchFamily="34" charset="-52"/>
                <a:cs typeface="Arial" pitchFamily="34" charset="0"/>
              </a:rPr>
              <a:t> </a:t>
            </a: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508000" y="1900830"/>
            <a:ext cx="4479105" cy="522109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Ўзбекнефтгаз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» АЖ</a:t>
            </a:r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>
            <a:off x="508000" y="2528635"/>
            <a:ext cx="4479105" cy="58303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Муборак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газ 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чиқариш бошқармаси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508000" y="3195475"/>
            <a:ext cx="4479105" cy="534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ru-RU" sz="2400" b="1" dirty="0">
              <a:latin typeface="Bebas Neue Bold" panose="020B0606020202050201" pitchFamily="34" charset="-52"/>
              <a:cs typeface="Arial" pitchFamily="34" charset="0"/>
            </a:endParaRP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Шуртан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газ 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чиқариш бошқармаси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000" b="1" dirty="0">
              <a:latin typeface="Bebas Neue Bold" panose="020B0606020202050201" pitchFamily="34" charset="-5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508000" y="3835023"/>
            <a:ext cx="4479105" cy="47289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ru-RU" sz="2000" b="1" dirty="0">
              <a:latin typeface="Bebas Neue Bold" panose="020B0606020202050201" pitchFamily="34" charset="-52"/>
              <a:cs typeface="Arial" pitchFamily="34" charset="0"/>
            </a:endParaRPr>
          </a:p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Устюрт  газ 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чиқариш бошқармаси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000" b="1" dirty="0">
              <a:latin typeface="Bebas Neue Bold" panose="020B0606020202050201" pitchFamily="34" charset="-52"/>
            </a:endParaRP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508000" y="4417617"/>
            <a:ext cx="4479105" cy="53382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Газли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газ 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чиқариш бошқар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маси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07998" y="5130926"/>
            <a:ext cx="4479105" cy="47193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Муборак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қайта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ишлаш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заводи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6978679" y="5130926"/>
            <a:ext cx="4479105" cy="53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ЛУКОЙЛ Узбекистан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Оперейтинг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Компани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МЧЖ</a:t>
            </a: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6987181" y="2538485"/>
            <a:ext cx="4479105" cy="50115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«NATURAL GAS-STREAM»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МЧЖ ҚК </a:t>
            </a: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987179" y="3179929"/>
            <a:ext cx="4479105" cy="50749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Gissarneftgaz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МЧЖ ҚК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7151096" y="3794078"/>
            <a:ext cx="4479105" cy="55478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CALIK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ENERJI SANAYI VE TICARET 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6987178" y="4544699"/>
            <a:ext cx="4479105" cy="533839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CONDOR ENERGY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DEVELOPMENT“</a:t>
            </a:r>
          </a:p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МЧЖ ҚК</a:t>
            </a:r>
          </a:p>
          <a:p>
            <a:pPr algn="ctr"/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6987176" y="1900830"/>
            <a:ext cx="4479105" cy="5262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z-Cyrl-UZ" sz="2000" b="1" dirty="0" smtClean="0">
                <a:latin typeface="Times New Roman" pitchFamily="18" charset="0"/>
                <a:cs typeface="Times New Roman" pitchFamily="18" charset="0"/>
              </a:rPr>
              <a:t>“Шуртан газ-кимё мажмуаси” МЧЖ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8199" y="1448818"/>
            <a:ext cx="2082897" cy="4745098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4307953" y="1374660"/>
            <a:ext cx="3283421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Ҳамкорларимиз</a:t>
            </a:r>
            <a:endParaRPr lang="ru-RU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5949663" y="3835023"/>
            <a:ext cx="1037514" cy="976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5987141" y="3835023"/>
            <a:ext cx="1000036" cy="1655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4987105" y="3835023"/>
            <a:ext cx="1000035" cy="1541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4987106" y="3821367"/>
            <a:ext cx="962557" cy="840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V="1">
            <a:off x="5949663" y="2121694"/>
            <a:ext cx="1037514" cy="17133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5949663" y="2752725"/>
            <a:ext cx="1037514" cy="10822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flipV="1">
            <a:off x="5949663" y="3433677"/>
            <a:ext cx="1037514" cy="387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>
            <a:off x="5949663" y="3835023"/>
            <a:ext cx="1078460" cy="317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>
            <a:endCxn id="9" idx="3"/>
          </p:cNvCxnSpPr>
          <p:nvPr/>
        </p:nvCxnSpPr>
        <p:spPr>
          <a:xfrm flipH="1" flipV="1">
            <a:off x="4987105" y="2161885"/>
            <a:ext cx="1000036" cy="1673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flipH="1" flipV="1">
            <a:off x="4987106" y="2820152"/>
            <a:ext cx="1152435" cy="11672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H="1" flipV="1">
            <a:off x="4987106" y="3462870"/>
            <a:ext cx="1152435" cy="5245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 flipH="1">
            <a:off x="4987106" y="3835023"/>
            <a:ext cx="1000035" cy="263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68" y="3025509"/>
            <a:ext cx="1479945" cy="12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07998" y="1106304"/>
            <a:ext cx="10958286" cy="374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marL="285750" indent="-2857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b="1" i="1" dirty="0">
              <a:latin typeface="Arial" pitchFamily="34" charset="0"/>
              <a:cs typeface="Arial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ru-RU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508000" y="1373781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Ўзтрансгаз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» АЖ </a:t>
            </a:r>
          </a:p>
          <a:p>
            <a:pPr algn="ctr"/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таркибидаги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корхоналар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507998" y="2202279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«ТАТНЕФТЬ-НЕФТЕХИМСЕРВИС»</a:t>
            </a: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507997" y="2904659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b="1" dirty="0">
                <a:latin typeface="Bebas Neue Bold" panose="020B0606020202050201" pitchFamily="34" charset="-52"/>
                <a:cs typeface="Arial" panose="020B0604020202020204" pitchFamily="34" charset="0"/>
              </a:rPr>
              <a:t>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Uz-Kor Gas Chemical»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МЧЖ ҚК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07996" y="3607039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Geotech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Group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6987180" y="1373781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Худудгазтаъминот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AJ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6987181" y="2076161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"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UZ-GAS PROJECTS“</a:t>
            </a:r>
            <a:r>
              <a:rPr lang="uz-Cyrl-UZ" sz="2000" b="1" dirty="0" smtClean="0">
                <a:latin typeface="Times New Roman" pitchFamily="18" charset="0"/>
                <a:cs typeface="Times New Roman" pitchFamily="18" charset="0"/>
              </a:rPr>
              <a:t> МЧЖ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987181" y="2778869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SANOAT ENERGENIKA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GURUHI</a:t>
            </a:r>
          </a:p>
          <a:p>
            <a:pPr algn="ctr"/>
            <a:r>
              <a:rPr lang="uz-Cyrl-UZ" sz="2000" b="1" dirty="0" smtClean="0">
                <a:latin typeface="Times New Roman" pitchFamily="18" charset="0"/>
                <a:cs typeface="Times New Roman" pitchFamily="18" charset="0"/>
              </a:rPr>
              <a:t>МЧЖ ҚК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6987179" y="3480921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"GREATWALL DRILLING COMPANY" DM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6987178" y="4183301"/>
            <a:ext cx="4479105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GRDC development group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8274" y="4150874"/>
            <a:ext cx="1877731" cy="1408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8275" y="1516657"/>
            <a:ext cx="1877731" cy="2620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507995" y="4401607"/>
            <a:ext cx="4479105" cy="5262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«NEW SILK ROAD OIL AND GAZ»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МЧЖ ҚК</a:t>
            </a:r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6987176" y="4855023"/>
            <a:ext cx="4479105" cy="50115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«NATURAL GAS-STREAM»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МЧЖ ҚК </a:t>
            </a:r>
          </a:p>
        </p:txBody>
      </p:sp>
    </p:spTree>
    <p:extLst>
      <p:ext uri="{BB962C8B-B14F-4D97-AF65-F5344CB8AC3E}">
        <p14:creationId xmlns:p14="http://schemas.microsoft.com/office/powerpoint/2010/main" val="242451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pic>
        <p:nvPicPr>
          <p:cNvPr id="3074" name="Picture 2" descr="D:\Иш хужжатлари\Ish jarayonidan rasmlar\laboratoriya\c92932bbbaaa9157c46c9d45458505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626" y="4405886"/>
            <a:ext cx="2461374" cy="1639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3485" y="1382286"/>
            <a:ext cx="11437257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"Нефтгазтадқиқот" акциядорлик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жамияти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қудуқларида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комплекс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тадқиқотлар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газ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конденсати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газогидродинамик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гидрогеологик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гидрокимёвий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тадқиқотлар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қудуқ тубида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ўлчов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ишларини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амалга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ошириш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газ, газ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конденсати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ҳамда қатлам сувларининг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кимёвий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таҳлиллари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транспортга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тайёрлаш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қурилмалари ишларини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таҳлил қилиш;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товар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кўринишидаги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сифатини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назорат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қилиш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саноати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қурилмалари 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қувурларининг коррозиядан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муҳофазаси ҳолатларини назорат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қилиш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атроф-муҳит, тупроқ 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сув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ҳавзаларининг саноат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чиқиндилари билан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ифлосланишини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назорат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қилиш ҳамда шу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соҳада меъёрлар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ишлаб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чиқиш;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моддий-техника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ёқилғи-энергетика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ресурсларининг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сарфи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меъёрларини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ишлаб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чиқиш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каби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ишларни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амалга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ошириш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учун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етарли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бўлган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ташкилий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тажрибага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техникавий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жиҳозларга ҳамда малакали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мутахассисларга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эга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b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8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507133" y="1536690"/>
            <a:ext cx="11437257" cy="392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 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Нефтгазтажқиқот</a:t>
            </a:r>
            <a:r>
              <a:rPr lang="en-US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»</a:t>
            </a:r>
            <a:r>
              <a:rPr lang="ru-RU" sz="24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АЖ </a:t>
            </a:r>
            <a:r>
              <a:rPr lang="ru-RU" sz="24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таркибида</a:t>
            </a:r>
            <a:endParaRPr lang="ru-RU" sz="24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endParaRPr lang="ru-RU" sz="20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Ўзбекистон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Республикаси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Миллий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сертификация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тизимида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 аккредитация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қилинган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қайта ишлаш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маҳсулотларини синов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лабораторияси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Ўзбекистон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Республикаси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табиатни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қилиш Давлат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қўмитаси томонидан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аттестация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қилинган экоаналитик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лаборатория;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ru-RU" sz="20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«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Ўзстандарт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»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агентлиги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томонидан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аттестация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қилинган 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ингибитор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ҳимояси ҳамда электр</a:t>
            </a:r>
            <a:r>
              <a:rPr lang="en-US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-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кимёвий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муҳофаза Синов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лабораториялари</a:t>
            </a:r>
            <a:r>
              <a:rPr lang="ru-RU" sz="20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</a:pP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  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каби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халқаро стандартлар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талабларига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жавоб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берадиган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 лабораториялари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фаолият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юритмоқда</a:t>
            </a:r>
            <a:endParaRPr lang="ru-RU" sz="2000" i="1" dirty="0"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0713" y="5150003"/>
            <a:ext cx="731689" cy="926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1935" y="5086296"/>
            <a:ext cx="739422" cy="9903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3618" y="5086296"/>
            <a:ext cx="750711" cy="9683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30" y="5086296"/>
            <a:ext cx="781246" cy="10270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91" y="5049655"/>
            <a:ext cx="812084" cy="10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6" y="0"/>
            <a:ext cx="12182534" cy="6858000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62881" y="1251650"/>
            <a:ext cx="10958286" cy="42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Ўз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фаолиятини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учун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жамиятда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6 та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ташкил</a:t>
            </a:r>
            <a:r>
              <a:rPr lang="ru-RU" sz="20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этилган</a:t>
            </a: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:</a:t>
            </a:r>
            <a:endParaRPr kumimoji="0" lang="ru-RU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67" y="1676382"/>
            <a:ext cx="1918800" cy="143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67" y="3115482"/>
            <a:ext cx="1918800" cy="143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5" y="1592806"/>
            <a:ext cx="1918800" cy="255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195" y="4065503"/>
            <a:ext cx="1918800" cy="143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67" y="4554582"/>
            <a:ext cx="1918800" cy="143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2462102" y="1610877"/>
            <a:ext cx="7017658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конларини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тадқиқ этиш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бўлими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2462102" y="2263066"/>
            <a:ext cx="7017658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Газлар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газ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конденсатлари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нефтлар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қатлам сувларининг</a:t>
            </a:r>
            <a:endParaRPr lang="ru-RU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хусусиятлари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таркибларини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тадқиқ этиш</a:t>
            </a:r>
            <a:r>
              <a:rPr lang="ru-RU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бўлими</a:t>
            </a:r>
            <a:endParaRPr lang="ru-RU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2462102" y="2919005"/>
            <a:ext cx="7017658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Газни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тайёрлаш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қайта ишлаш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атроф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муҳитни мухофаза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қилиш бўлими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2462102" y="3574944"/>
            <a:ext cx="7017658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конлари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ускуналари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қувурларнинг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ингибиторлик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ҳимояси бўлими</a:t>
            </a:r>
            <a:endParaRPr kumimoji="0" lang="ru-RU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2462102" y="4232878"/>
            <a:ext cx="7017658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Моддий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техника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ёқилғи 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энергетика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ресурсларини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меъёрлаш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бўлими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2462102" y="4890033"/>
            <a:ext cx="7017658" cy="5762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/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Электр-кимёвий</a:t>
            </a:r>
            <a:r>
              <a:rPr lang="ru-RU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муҳофаза бўлими</a:t>
            </a:r>
            <a:endParaRPr lang="ru-RU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fon3уз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2606722" y="1692322"/>
            <a:ext cx="7714222" cy="5595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93485" y="1427508"/>
            <a:ext cx="11437257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540385" algn="ctr">
              <a:spcAft>
                <a:spcPts val="0"/>
              </a:spcAft>
            </a:pPr>
            <a:r>
              <a:rPr lang="ru-RU" sz="28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Нефт</a:t>
            </a:r>
            <a:r>
              <a:rPr lang="ru-RU" sz="28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8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газ </a:t>
            </a:r>
            <a:r>
              <a:rPr lang="ru-RU" sz="28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конларини</a:t>
            </a:r>
            <a:r>
              <a:rPr lang="ru-RU" sz="28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 этиш</a:t>
            </a:r>
            <a:r>
              <a:rPr lang="ru-RU" sz="2800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бўлими</a:t>
            </a:r>
            <a:endParaRPr lang="ru-RU" sz="2800" b="1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Турли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ўлчамдаги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штуцерларни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ўрнатиш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орқали 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критик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оқим диафрагмали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ўлчагич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усулида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газ-гидродинамик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 ўтказиш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Флюидлар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(газ, конденсат,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қатлам сувлари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)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намуналарини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олиш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орқали ихтисослашган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томчи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ажраткич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орқали сув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конденсат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омилларини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аниқлаш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;</a:t>
            </a: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Қатлам босими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ва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ҳароратини бевосита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ўлчашларни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амалга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ошириш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ҳамда</a:t>
            </a:r>
            <a:endParaRPr lang="ru-RU" sz="24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Қудуқларда гидрогеолик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тадқиқотлар ўтказиш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билан</a:t>
            </a:r>
            <a:r>
              <a:rPr lang="ru-RU" sz="2400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шуғулланади.</a:t>
            </a:r>
            <a:endParaRPr lang="ru-RU" sz="24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indent="540385" algn="just">
              <a:spcAft>
                <a:spcPts val="0"/>
              </a:spcAft>
            </a:pPr>
            <a:endParaRPr lang="ru-RU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467" y="4448626"/>
            <a:ext cx="1918800" cy="16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44" y="4724399"/>
            <a:ext cx="1918800" cy="1508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E7AF1CAA-3D86-4DE1-A8F6-B4D32925C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4724399"/>
            <a:ext cx="1061544" cy="1508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1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fon3уз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2511188" y="1405719"/>
            <a:ext cx="8024884" cy="3548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93485" y="1303941"/>
            <a:ext cx="11437257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40385" algn="ctr">
              <a:spcAft>
                <a:spcPts val="0"/>
              </a:spcAft>
            </a:pP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конларини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тадқиқ этиш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бўлими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1" i="1" dirty="0" err="1">
                <a:latin typeface="Times New Roman" pitchFamily="18" charset="0"/>
                <a:cs typeface="Times New Roman" pitchFamily="18" charset="0"/>
              </a:rPr>
              <a:t>шунингдек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indent="457200">
              <a:spcBef>
                <a:spcPts val="600"/>
              </a:spcBef>
              <a:spcAft>
                <a:spcPts val="0"/>
              </a:spcAft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газ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қазиб олиш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конларида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indent="457200">
              <a:spcAft>
                <a:spcPts val="0"/>
              </a:spcAft>
              <a:buFont typeface="Wingdings" pitchFamily="2" charset="2"/>
              <a:buChar char="ü"/>
            </a:pP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ишлатилаётган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қудуқларнинг жорий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маҳсулдорлик характеристикаларини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олинаётган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газнинг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газ-конденсат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характеристикаларини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қудуқларнинг жорий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сув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кўрсаткичларини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қудуқларнинг қатлам босимини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ҳамда қазиб олинаётган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нефтнинг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сувланиш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даражасини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аниқлаш бўйича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тадқиқот ишларини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олиб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боради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7200">
              <a:spcBef>
                <a:spcPts val="600"/>
              </a:spcBef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Ушбу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маълумотлар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нефт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, газ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газ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конденсатини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олишни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режалаштириш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ишлатилаётган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қудуқларнинг технологик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режимларини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тузиш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уларнинг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капитал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таъмирлаш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ишларини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режалаштириш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ҳамда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457200">
              <a:buFont typeface="Wingdings" pitchFamily="2" charset="2"/>
              <a:buChar char="ü"/>
            </a:pP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қатламдаги қолдиқ флюидларни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қазиб олиш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лойиҳаларини ишлаб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чиқишда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қўлланилади.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FF3AE08-F1A3-4E04-BD15-9D21E66BA8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8841" y="4632565"/>
            <a:ext cx="1769311" cy="1548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08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3961</TotalTime>
  <Words>1593</Words>
  <Application>Microsoft Office PowerPoint</Application>
  <PresentationFormat>Произвольный</PresentationFormat>
  <Paragraphs>236</Paragraphs>
  <Slides>29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Акционерное общество «Нефтегазисследование»</dc:title>
  <dc:creator>Andrey</dc:creator>
  <cp:lastModifiedBy>Toshov N</cp:lastModifiedBy>
  <cp:revision>306</cp:revision>
  <cp:lastPrinted>2020-06-05T21:40:53Z</cp:lastPrinted>
  <dcterms:created xsi:type="dcterms:W3CDTF">2019-10-19T08:59:35Z</dcterms:created>
  <dcterms:modified xsi:type="dcterms:W3CDTF">2024-09-09T07:17:54Z</dcterms:modified>
</cp:coreProperties>
</file>